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ontserrat" panose="00000500000000000000" pitchFamily="2" charset="-52"/>
      <p:regular r:id="rId26"/>
      <p:bold r:id="rId27"/>
      <p:italic r:id="rId28"/>
      <p:boldItalic r:id="rId29"/>
    </p:embeddedFont>
    <p:embeddedFont>
      <p:font typeface="Montserrat Bold" panose="00000800000000000000" pitchFamily="2" charset="-52"/>
      <p:regular r:id="rId30"/>
      <p:bold r:id="rId31"/>
    </p:embeddedFont>
    <p:embeddedFont>
      <p:font typeface="Montserrat Semi-Bold" panose="020B0604020202020204" charset="-52"/>
      <p:regular r:id="rId32"/>
    </p:embeddedFont>
    <p:embeddedFont>
      <p:font typeface="Montserrat Semi-Bold Bold" panose="020B0604020202020204" charset="-52"/>
      <p:regular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Bold" panose="020B0806030504020204" pitchFamily="34" charset="0"/>
      <p:regular r:id="rId38"/>
      <p:bold r:id="rId39"/>
    </p:embeddedFont>
    <p:embeddedFont>
      <p:font typeface="Open Sans Extra Bold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A087E-6CCB-4823-9942-EA9D3A6747A7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49945-798D-4BFD-A9FA-6EAABF5A37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211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386619" y="0"/>
            <a:ext cx="13901381" cy="10287000"/>
          </a:xfrm>
          <a:prstGeom prst="rect">
            <a:avLst/>
          </a:prstGeom>
          <a:solidFill>
            <a:srgbClr val="FDCF60"/>
          </a:solidFill>
        </p:spPr>
      </p:sp>
      <p:sp>
        <p:nvSpPr>
          <p:cNvPr id="3" name="AutoShape 3"/>
          <p:cNvSpPr/>
          <p:nvPr/>
        </p:nvSpPr>
        <p:spPr>
          <a:xfrm>
            <a:off x="1028700" y="5224198"/>
            <a:ext cx="764149" cy="105597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936640"/>
            <a:ext cx="8742796" cy="4359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24"/>
              </a:lnSpc>
            </a:pPr>
            <a:r>
              <a:rPr lang="en-US" sz="7985">
                <a:solidFill>
                  <a:srgbClr val="0C45A6"/>
                </a:solidFill>
                <a:latin typeface="Montserrat Semi-Bold Bold"/>
              </a:rPr>
              <a:t>Развитие системы «Рейтинг студентов»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597932" y="1503490"/>
            <a:ext cx="11661368" cy="775481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39975" y="7072186"/>
            <a:ext cx="3774825" cy="2404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dirty="0" err="1">
                <a:solidFill>
                  <a:srgbClr val="000000"/>
                </a:solidFill>
                <a:latin typeface="Open Sans Bold"/>
              </a:rPr>
              <a:t>Руководители</a:t>
            </a:r>
            <a:r>
              <a:rPr lang="en-US" sz="2700" dirty="0">
                <a:solidFill>
                  <a:srgbClr val="000000"/>
                </a:solidFill>
                <a:latin typeface="Open Sans Bold"/>
              </a:rPr>
              <a:t> 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Open Sans Bold"/>
            </a:endParaRPr>
          </a:p>
          <a:p>
            <a:pPr>
              <a:lnSpc>
                <a:spcPts val="3779"/>
              </a:lnSpc>
            </a:pPr>
            <a:r>
              <a:rPr lang="en-US" sz="2700" dirty="0" err="1">
                <a:solidFill>
                  <a:srgbClr val="000000"/>
                </a:solidFill>
                <a:latin typeface="Open Sans Bold"/>
              </a:rPr>
              <a:t>Бахвалова</a:t>
            </a:r>
            <a:r>
              <a:rPr lang="en-US" sz="2700" dirty="0">
                <a:solidFill>
                  <a:srgbClr val="000000"/>
                </a:solidFill>
                <a:latin typeface="Open Sans Bold"/>
              </a:rPr>
              <a:t> З.А.,</a:t>
            </a:r>
          </a:p>
          <a:p>
            <a:pPr>
              <a:lnSpc>
                <a:spcPts val="3779"/>
              </a:lnSpc>
            </a:pPr>
            <a:r>
              <a:rPr lang="en-US" sz="2700" dirty="0" err="1">
                <a:solidFill>
                  <a:srgbClr val="000000"/>
                </a:solidFill>
                <a:latin typeface="Open Sans Bold"/>
              </a:rPr>
              <a:t>Каташевцев</a:t>
            </a:r>
            <a:r>
              <a:rPr lang="en-US" sz="2700" dirty="0">
                <a:solidFill>
                  <a:srgbClr val="000000"/>
                </a:solidFill>
                <a:latin typeface="Open Sans Bold"/>
              </a:rPr>
              <a:t> М.Д.</a:t>
            </a:r>
          </a:p>
          <a:p>
            <a:pPr marL="0" lvl="0" indent="0">
              <a:lnSpc>
                <a:spcPts val="3779"/>
              </a:lnSpc>
              <a:spcBef>
                <a:spcPct val="0"/>
              </a:spcBef>
            </a:pPr>
            <a:endParaRPr lang="en-US" sz="2700" dirty="0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5137" y="0"/>
            <a:ext cx="8095945" cy="10287000"/>
          </a:xfrm>
          <a:prstGeom prst="rect">
            <a:avLst/>
          </a:prstGeom>
          <a:solidFill>
            <a:srgbClr val="FDCF60"/>
          </a:solidFill>
        </p:spPr>
      </p:sp>
      <p:grpSp>
        <p:nvGrpSpPr>
          <p:cNvPr id="3" name="Group 3"/>
          <p:cNvGrpSpPr/>
          <p:nvPr/>
        </p:nvGrpSpPr>
        <p:grpSpPr>
          <a:xfrm>
            <a:off x="9010895" y="1028700"/>
            <a:ext cx="8248405" cy="2080645"/>
            <a:chOff x="0" y="0"/>
            <a:chExt cx="10997874" cy="277419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535718"/>
              <a:ext cx="10997874" cy="1806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499">
                  <a:solidFill>
                    <a:srgbClr val="16214B"/>
                  </a:solidFill>
                  <a:latin typeface="Montserrat"/>
                </a:rPr>
                <a:t>Работа ведется параллельно в неостанавливающемся анализе текущих модулей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18850" y="2891510"/>
            <a:ext cx="5415166" cy="4503981"/>
            <a:chOff x="0" y="0"/>
            <a:chExt cx="7220221" cy="6005307"/>
          </a:xfrm>
        </p:grpSpPr>
        <p:sp>
          <p:nvSpPr>
            <p:cNvPr id="7" name="TextBox 7"/>
            <p:cNvSpPr txBox="1"/>
            <p:nvPr/>
          </p:nvSpPr>
          <p:spPr>
            <a:xfrm>
              <a:off x="0" y="4941429"/>
              <a:ext cx="7220221" cy="109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80"/>
                </a:lnSpc>
              </a:pPr>
              <a:r>
                <a:rPr lang="en-US" sz="5400">
                  <a:solidFill>
                    <a:srgbClr val="0C45A6"/>
                  </a:solidFill>
                  <a:latin typeface="Montserrat Semi-Bold"/>
                </a:rPr>
                <a:t>ЗАКЛЮЧЕНИЕ</a:t>
              </a: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005456" y="0"/>
              <a:ext cx="3209309" cy="3890071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9010895" y="3462255"/>
            <a:ext cx="8248405" cy="1613920"/>
            <a:chOff x="0" y="0"/>
            <a:chExt cx="10997874" cy="2151893"/>
          </a:xfrm>
        </p:grpSpPr>
        <p:sp>
          <p:nvSpPr>
            <p:cNvPr id="10" name="AutoShape 10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535718"/>
              <a:ext cx="10997874" cy="11842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499">
                  <a:solidFill>
                    <a:srgbClr val="16214B"/>
                  </a:solidFill>
                  <a:latin typeface="Montserrat"/>
                </a:rPr>
                <a:t>Подготовлены макеты, ведется разработка Web-приложения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010895" y="6928219"/>
            <a:ext cx="8248405" cy="1613920"/>
            <a:chOff x="0" y="0"/>
            <a:chExt cx="10997874" cy="2151893"/>
          </a:xfrm>
        </p:grpSpPr>
        <p:sp>
          <p:nvSpPr>
            <p:cNvPr id="13" name="AutoShape 13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535718"/>
              <a:ext cx="10997874" cy="11842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499">
                  <a:solidFill>
                    <a:srgbClr val="16214B"/>
                  </a:solidFill>
                  <a:latin typeface="Montserrat"/>
                </a:rPr>
                <a:t>Этапы проектирования и разработки документируются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010895" y="5428599"/>
            <a:ext cx="8248405" cy="1147195"/>
            <a:chOff x="0" y="0"/>
            <a:chExt cx="10997874" cy="1529593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535718"/>
              <a:ext cx="10997874" cy="561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499">
                  <a:solidFill>
                    <a:srgbClr val="16214B"/>
                  </a:solidFill>
                  <a:latin typeface="Montserrat"/>
                </a:rPr>
                <a:t>Ведется разработка мобильного приложения</a:t>
              </a:r>
            </a:p>
          </p:txBody>
        </p:sp>
      </p:grpSp>
      <p:sp>
        <p:nvSpPr>
          <p:cNvPr id="21" name="Номер слайда 9">
            <a:extLst>
              <a:ext uri="{FF2B5EF4-FFF2-40B4-BE49-F238E27FC236}">
                <a16:creationId xmlns:a16="http://schemas.microsoft.com/office/drawing/2014/main" id="{11D589C7-7070-43A6-A5E6-43565C750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10</a:t>
            </a:fld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713951"/>
            <a:ext cx="4844715" cy="1778604"/>
            <a:chOff x="0" y="0"/>
            <a:chExt cx="6459620" cy="2371472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535718"/>
              <a:ext cx="6459620" cy="1184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7"/>
                </a:lnSpc>
              </a:pPr>
              <a:r>
                <a:rPr lang="en-US" sz="2498">
                  <a:solidFill>
                    <a:srgbClr val="16214B"/>
                  </a:solidFill>
                  <a:latin typeface="Montserrat"/>
                </a:rPr>
                <a:t>Закончить разработку текущих модулей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21642" y="5713951"/>
            <a:ext cx="4844715" cy="2245329"/>
            <a:chOff x="0" y="0"/>
            <a:chExt cx="6459620" cy="2993772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535718"/>
              <a:ext cx="6459620" cy="1806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7"/>
                </a:lnSpc>
              </a:pPr>
              <a:r>
                <a:rPr lang="en-US" sz="2498">
                  <a:solidFill>
                    <a:srgbClr val="16214B"/>
                  </a:solidFill>
                  <a:latin typeface="Montserrat"/>
                </a:rPr>
                <a:t>Закончить анализ модулей "Формирование заявки" и "Проверка заявки"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414585" y="5713951"/>
            <a:ext cx="4844715" cy="1778604"/>
            <a:chOff x="0" y="0"/>
            <a:chExt cx="6459620" cy="2371472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535718"/>
              <a:ext cx="6459620" cy="1184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7"/>
                </a:lnSpc>
              </a:pPr>
              <a:r>
                <a:rPr lang="en-US" sz="2498">
                  <a:solidFill>
                    <a:srgbClr val="16214B"/>
                  </a:solidFill>
                  <a:latin typeface="Montserrat"/>
                </a:rPr>
                <a:t>Приступить к разработке оставшихся модулей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0" y="0"/>
            <a:ext cx="18288000" cy="4322252"/>
          </a:xfrm>
          <a:prstGeom prst="rect">
            <a:avLst/>
          </a:prstGeom>
          <a:solidFill>
            <a:srgbClr val="0C45A6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27"/>
          <a:stretch>
            <a:fillRect/>
          </a:stretch>
        </p:blipFill>
        <p:spPr>
          <a:xfrm>
            <a:off x="12200334" y="774091"/>
            <a:ext cx="5943100" cy="354816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28700" y="1737402"/>
            <a:ext cx="10815434" cy="837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32"/>
              </a:lnSpc>
            </a:pPr>
            <a:r>
              <a:rPr lang="en-US" sz="5527">
                <a:solidFill>
                  <a:srgbClr val="FFFFFF"/>
                </a:solidFill>
                <a:latin typeface="Montserrat Semi-Bold"/>
              </a:rPr>
              <a:t>ПЛАНЫ НА БУДУЩЕЕ</a:t>
            </a:r>
          </a:p>
        </p:txBody>
      </p:sp>
      <p:sp>
        <p:nvSpPr>
          <p:cNvPr id="17" name="Номер слайда 9">
            <a:extLst>
              <a:ext uri="{FF2B5EF4-FFF2-40B4-BE49-F238E27FC236}">
                <a16:creationId xmlns:a16="http://schemas.microsoft.com/office/drawing/2014/main" id="{3878BD40-4EA4-4A64-8533-4BA024A33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11</a:t>
            </a:fld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71970" y="661319"/>
            <a:ext cx="4244162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500">
                <a:solidFill>
                  <a:srgbClr val="0C45A6"/>
                </a:solidFill>
                <a:latin typeface="Montserrat Semi-Bold Bold"/>
              </a:rPr>
              <a:t>Наработки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77831">
            <a:off x="255678" y="7714465"/>
            <a:ext cx="2203927" cy="2137809"/>
          </a:xfrm>
          <a:prstGeom prst="rect">
            <a:avLst/>
          </a:prstGeom>
        </p:spPr>
      </p:pic>
      <p:sp>
        <p:nvSpPr>
          <p:cNvPr id="7" name="Номер слайда 9">
            <a:extLst>
              <a:ext uri="{FF2B5EF4-FFF2-40B4-BE49-F238E27FC236}">
                <a16:creationId xmlns:a16="http://schemas.microsoft.com/office/drawing/2014/main" id="{33A6AE41-EACC-4E7C-9C32-ED5BBF9A7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12</a:t>
            </a:fld>
            <a:endParaRPr 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386619" y="0"/>
            <a:ext cx="13901381" cy="10287000"/>
          </a:xfrm>
          <a:prstGeom prst="rect">
            <a:avLst/>
          </a:prstGeom>
          <a:solidFill>
            <a:srgbClr val="FDCF60"/>
          </a:solidFill>
        </p:spPr>
      </p:sp>
      <p:sp>
        <p:nvSpPr>
          <p:cNvPr id="3" name="TextBox 3"/>
          <p:cNvSpPr txBox="1"/>
          <p:nvPr/>
        </p:nvSpPr>
        <p:spPr>
          <a:xfrm>
            <a:off x="5506262" y="4636252"/>
            <a:ext cx="7275476" cy="1109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24"/>
              </a:lnSpc>
            </a:pPr>
            <a:r>
              <a:rPr lang="en-US" sz="7985">
                <a:solidFill>
                  <a:srgbClr val="0C45A6"/>
                </a:solidFill>
                <a:latin typeface="Montserrat Semi-Bold Bold"/>
              </a:rPr>
              <a:t>Приложение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6982282"/>
            <a:ext cx="3276260" cy="317797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544050">
            <a:off x="15910649" y="360061"/>
            <a:ext cx="1714120" cy="2077722"/>
          </a:xfrm>
          <a:prstGeom prst="rect">
            <a:avLst/>
          </a:prstGeom>
        </p:spPr>
      </p:pic>
      <p:sp>
        <p:nvSpPr>
          <p:cNvPr id="9" name="Номер слайда 9">
            <a:extLst>
              <a:ext uri="{FF2B5EF4-FFF2-40B4-BE49-F238E27FC236}">
                <a16:creationId xmlns:a16="http://schemas.microsoft.com/office/drawing/2014/main" id="{8761FAFD-30C9-4FD5-B03E-06D56D8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13</a:t>
            </a:fld>
            <a:endParaRPr 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06363" y="1530300"/>
            <a:ext cx="14353640" cy="805615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3276" y="141605"/>
            <a:ext cx="887205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IDEF-0 "Коллективы"</a:t>
            </a:r>
          </a:p>
        </p:txBody>
      </p:sp>
      <p:sp>
        <p:nvSpPr>
          <p:cNvPr id="7" name="Номер слайда 9">
            <a:extLst>
              <a:ext uri="{FF2B5EF4-FFF2-40B4-BE49-F238E27FC236}">
                <a16:creationId xmlns:a16="http://schemas.microsoft.com/office/drawing/2014/main" id="{BD980ED2-8E2B-4FB6-AB88-6D1BC261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14</a:t>
            </a:fld>
            <a:endParaRPr 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35935" y="1218544"/>
            <a:ext cx="12910736" cy="894829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3276" y="141605"/>
            <a:ext cx="887205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IDEF-0 "Мероприятия"</a:t>
            </a:r>
          </a:p>
        </p:txBody>
      </p:sp>
      <p:sp>
        <p:nvSpPr>
          <p:cNvPr id="7" name="Номер слайда 9">
            <a:extLst>
              <a:ext uri="{FF2B5EF4-FFF2-40B4-BE49-F238E27FC236}">
                <a16:creationId xmlns:a16="http://schemas.microsoft.com/office/drawing/2014/main" id="{40E48EE2-B847-4CE1-A739-5DD4088B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15</a:t>
            </a:fld>
            <a:endParaRPr 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05400" y="180914"/>
            <a:ext cx="12331556" cy="992517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2265" y="537527"/>
            <a:ext cx="44124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База данных</a:t>
            </a:r>
          </a:p>
        </p:txBody>
      </p:sp>
      <p:sp>
        <p:nvSpPr>
          <p:cNvPr id="7" name="Номер слайда 9">
            <a:extLst>
              <a:ext uri="{FF2B5EF4-FFF2-40B4-BE49-F238E27FC236}">
                <a16:creationId xmlns:a16="http://schemas.microsoft.com/office/drawing/2014/main" id="{C02513D9-A8EC-4530-8EA0-C832CF4B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16</a:t>
            </a:fld>
            <a:endParaRPr 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7263" y="2848497"/>
            <a:ext cx="5746236" cy="48222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42233" y="2616251"/>
            <a:ext cx="4687689" cy="50544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13954" t="23348" r="16006" b="24807"/>
          <a:stretch>
            <a:fillRect/>
          </a:stretch>
        </p:blipFill>
        <p:spPr>
          <a:xfrm>
            <a:off x="5885150" y="8137255"/>
            <a:ext cx="2692445" cy="11210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598098" y="8061033"/>
            <a:ext cx="914467" cy="9144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l="34939" t="10641" r="35428" b="44536"/>
          <a:stretch>
            <a:fillRect/>
          </a:stretch>
        </p:blipFill>
        <p:spPr>
          <a:xfrm>
            <a:off x="8936593" y="8882038"/>
            <a:ext cx="1144731" cy="101004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055331" y="9258300"/>
            <a:ext cx="1655012" cy="78124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212522" y="1562422"/>
            <a:ext cx="1903512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"/>
              </a:rPr>
              <a:t>Frontend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57479" y="1562422"/>
            <a:ext cx="1774627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"/>
              </a:rPr>
              <a:t>Backend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49562" y="517525"/>
            <a:ext cx="5656064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Open Sans"/>
              </a:rPr>
              <a:t>Стек технологий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77595" y="7473658"/>
            <a:ext cx="1673395" cy="587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000000"/>
                </a:solidFill>
                <a:latin typeface="Open Sans"/>
              </a:rPr>
              <a:t>Mobile</a:t>
            </a:r>
          </a:p>
        </p:txBody>
      </p:sp>
      <p:sp>
        <p:nvSpPr>
          <p:cNvPr id="15" name="Номер слайда 9">
            <a:extLst>
              <a:ext uri="{FF2B5EF4-FFF2-40B4-BE49-F238E27FC236}">
                <a16:creationId xmlns:a16="http://schemas.microsoft.com/office/drawing/2014/main" id="{BA9AB43D-FB2C-45E5-8977-0A7CBB6EA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17</a:t>
            </a:fld>
            <a:endParaRPr 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5459" y="1983321"/>
            <a:ext cx="10277297" cy="74824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845415" y="2653985"/>
            <a:ext cx="5413885" cy="614112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691560" y="404110"/>
            <a:ext cx="6904881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Open Sans"/>
              </a:rPr>
              <a:t>Макеты интерфейса</a:t>
            </a:r>
          </a:p>
        </p:txBody>
      </p:sp>
      <p:sp>
        <p:nvSpPr>
          <p:cNvPr id="8" name="Номер слайда 9">
            <a:extLst>
              <a:ext uri="{FF2B5EF4-FFF2-40B4-BE49-F238E27FC236}">
                <a16:creationId xmlns:a16="http://schemas.microsoft.com/office/drawing/2014/main" id="{3F391E9B-9F4C-4A6E-8EDD-90A3D9C3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18</a:t>
            </a:fld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62373" y="1129939"/>
            <a:ext cx="15963254" cy="899928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91560" y="202839"/>
            <a:ext cx="6904881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Open Sans"/>
              </a:rPr>
              <a:t>Макеты интерфейса</a:t>
            </a:r>
          </a:p>
        </p:txBody>
      </p:sp>
      <p:sp>
        <p:nvSpPr>
          <p:cNvPr id="7" name="Номер слайда 9">
            <a:extLst>
              <a:ext uri="{FF2B5EF4-FFF2-40B4-BE49-F238E27FC236}">
                <a16:creationId xmlns:a16="http://schemas.microsoft.com/office/drawing/2014/main" id="{2D6E6714-BD4E-429E-A74F-55AC839E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19</a:t>
            </a:fld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138930"/>
          </a:xfrm>
          <a:prstGeom prst="rect">
            <a:avLst/>
          </a:prstGeom>
          <a:solidFill>
            <a:srgbClr val="0C45A6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1497" y="3319905"/>
            <a:ext cx="17876503" cy="667389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259300" y="828405"/>
            <a:ext cx="776793" cy="77679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259300" y="1790840"/>
            <a:ext cx="776793" cy="78448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737402"/>
            <a:ext cx="10815434" cy="837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32"/>
              </a:lnSpc>
            </a:pPr>
            <a:r>
              <a:rPr lang="en-US" sz="5527">
                <a:solidFill>
                  <a:srgbClr val="FFFFFF"/>
                </a:solidFill>
                <a:latin typeface="Montserrat Semi-Bold"/>
              </a:rPr>
              <a:t>МОДУЛИ СИСТЕМЫ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726834" y="1931600"/>
            <a:ext cx="1532466" cy="45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7"/>
              </a:lnSpc>
              <a:spcBef>
                <a:spcPct val="0"/>
              </a:spcBef>
            </a:pPr>
            <a:r>
              <a:rPr lang="en-US" sz="2698">
                <a:solidFill>
                  <a:srgbClr val="FFFFFF"/>
                </a:solidFill>
                <a:latin typeface="Montserrat"/>
              </a:rPr>
              <a:t>Готово -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17526" y="965319"/>
            <a:ext cx="2341774" cy="45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7"/>
              </a:lnSpc>
              <a:spcBef>
                <a:spcPct val="0"/>
              </a:spcBef>
            </a:pPr>
            <a:r>
              <a:rPr lang="en-US" sz="2698">
                <a:solidFill>
                  <a:srgbClr val="FFFFFF"/>
                </a:solidFill>
                <a:latin typeface="Montserrat"/>
              </a:rPr>
              <a:t>В процессе -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84165" y="6307602"/>
            <a:ext cx="14882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Extra Bold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92128" y="6307602"/>
            <a:ext cx="14882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Extra Bold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6307602"/>
            <a:ext cx="14882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Extra Bold"/>
              </a:rPr>
              <a:t>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41479" y="6307602"/>
            <a:ext cx="14882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Extra Bold"/>
              </a:rPr>
              <a:t>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538958" y="6307602"/>
            <a:ext cx="14882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Extra Bold"/>
              </a:rPr>
              <a:t>5</a:t>
            </a:r>
          </a:p>
        </p:txBody>
      </p:sp>
      <p:sp>
        <p:nvSpPr>
          <p:cNvPr id="17" name="Номер слайда 9">
            <a:extLst>
              <a:ext uri="{FF2B5EF4-FFF2-40B4-BE49-F238E27FC236}">
                <a16:creationId xmlns:a16="http://schemas.microsoft.com/office/drawing/2014/main" id="{6DD4AB27-ABC4-41DC-8D55-CD75F6E4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</a:t>
            </a:fld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FDCF60"/>
          </a:solidFill>
        </p:spPr>
      </p:sp>
      <p:sp>
        <p:nvSpPr>
          <p:cNvPr id="3" name="TextBox 3"/>
          <p:cNvSpPr txBox="1"/>
          <p:nvPr/>
        </p:nvSpPr>
        <p:spPr>
          <a:xfrm>
            <a:off x="496213" y="3619652"/>
            <a:ext cx="8419187" cy="3537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C45A6"/>
                </a:solidFill>
                <a:latin typeface="Montserrat Bold"/>
              </a:rPr>
              <a:t>Создание</a:t>
            </a:r>
            <a:r>
              <a:rPr lang="en-US" sz="3999" dirty="0">
                <a:solidFill>
                  <a:srgbClr val="0C45A6"/>
                </a:solidFill>
                <a:latin typeface="Montserrat Bold"/>
              </a:rPr>
              <a:t> </a:t>
            </a:r>
            <a:r>
              <a:rPr lang="en-US" sz="3999" dirty="0" err="1">
                <a:solidFill>
                  <a:srgbClr val="0C45A6"/>
                </a:solidFill>
                <a:latin typeface="Montserrat Bold"/>
              </a:rPr>
              <a:t>коллектива</a:t>
            </a:r>
            <a:endParaRPr lang="en-US" sz="3999" dirty="0">
              <a:solidFill>
                <a:srgbClr val="0C45A6"/>
              </a:solidFill>
              <a:latin typeface="Montserrat Bold"/>
            </a:endParaRPr>
          </a:p>
          <a:p>
            <a:pPr>
              <a:lnSpc>
                <a:spcPts val="5599"/>
              </a:lnSpc>
              <a:spcBef>
                <a:spcPct val="0"/>
              </a:spcBef>
            </a:pPr>
            <a:endParaRPr lang="en-US" sz="3999" dirty="0">
              <a:solidFill>
                <a:srgbClr val="0C45A6"/>
              </a:solidFill>
              <a:latin typeface="Montserrat Bold"/>
            </a:endParaRPr>
          </a:p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C45A6"/>
                </a:solidFill>
                <a:latin typeface="Montserrat Bold"/>
              </a:rPr>
              <a:t>Вступление</a:t>
            </a:r>
            <a:r>
              <a:rPr lang="en-US" sz="3999" dirty="0">
                <a:solidFill>
                  <a:srgbClr val="0C45A6"/>
                </a:solidFill>
                <a:latin typeface="Montserrat Bold"/>
              </a:rPr>
              <a:t> в </a:t>
            </a:r>
            <a:r>
              <a:rPr lang="en-US" sz="3999" dirty="0" err="1">
                <a:solidFill>
                  <a:srgbClr val="0C45A6"/>
                </a:solidFill>
                <a:latin typeface="Montserrat Bold"/>
              </a:rPr>
              <a:t>коллектив</a:t>
            </a:r>
            <a:endParaRPr lang="en-US" sz="3999" dirty="0">
              <a:solidFill>
                <a:srgbClr val="0C45A6"/>
              </a:solidFill>
              <a:latin typeface="Montserrat Bold"/>
            </a:endParaRPr>
          </a:p>
          <a:p>
            <a:pPr>
              <a:lnSpc>
                <a:spcPts val="5599"/>
              </a:lnSpc>
              <a:spcBef>
                <a:spcPct val="0"/>
              </a:spcBef>
            </a:pPr>
            <a:endParaRPr lang="en-US" sz="3999" dirty="0">
              <a:solidFill>
                <a:srgbClr val="0C45A6"/>
              </a:solidFill>
              <a:latin typeface="Montserrat Bold"/>
            </a:endParaRPr>
          </a:p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C45A6"/>
                </a:solidFill>
                <a:latin typeface="Montserrat Bold"/>
              </a:rPr>
              <a:t>Деятельность</a:t>
            </a:r>
            <a:r>
              <a:rPr lang="en-US" sz="3999" dirty="0">
                <a:solidFill>
                  <a:srgbClr val="0C45A6"/>
                </a:solidFill>
                <a:latin typeface="Montserrat Bold"/>
              </a:rPr>
              <a:t> </a:t>
            </a:r>
            <a:r>
              <a:rPr lang="en-US" sz="3999" dirty="0" err="1">
                <a:solidFill>
                  <a:srgbClr val="0C45A6"/>
                </a:solidFill>
                <a:latin typeface="Montserrat Bold"/>
              </a:rPr>
              <a:t>коллективов</a:t>
            </a:r>
            <a:endParaRPr lang="en-US" sz="3999" dirty="0">
              <a:solidFill>
                <a:srgbClr val="0C45A6"/>
              </a:solidFill>
              <a:latin typeface="Montserrat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99756" y="7996434"/>
            <a:ext cx="1714120" cy="2077722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rot="5400000">
            <a:off x="3791285" y="4749048"/>
            <a:ext cx="731755" cy="0"/>
          </a:xfrm>
          <a:prstGeom prst="line">
            <a:avLst/>
          </a:prstGeom>
          <a:ln w="57150" cap="flat">
            <a:solidFill>
              <a:srgbClr val="16214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 rot="5400000">
            <a:off x="3791285" y="6087380"/>
            <a:ext cx="731755" cy="0"/>
          </a:xfrm>
          <a:prstGeom prst="line">
            <a:avLst/>
          </a:prstGeom>
          <a:ln w="57150" cap="flat">
            <a:solidFill>
              <a:srgbClr val="16214B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7571685">
            <a:off x="8315279" y="3770909"/>
            <a:ext cx="1376588" cy="4114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54415" y="342900"/>
            <a:ext cx="7235171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0C45A6"/>
                </a:solidFill>
                <a:latin typeface="Montserrat Semi-Bold"/>
              </a:rPr>
              <a:t>ПРОЦЕССЫ В МОДУЛЕ "КОЛЛЕКТИВЫ"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44365" y="342900"/>
            <a:ext cx="7235171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0C45A6"/>
                </a:solidFill>
                <a:latin typeface="Montserrat Semi-Bold"/>
              </a:rPr>
              <a:t>ПРОЦЕССЫ В МОДУЛЕ "МЕРОПРИЯТИЯ"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44365" y="3656879"/>
            <a:ext cx="7844344" cy="4256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 err="1">
                <a:solidFill>
                  <a:srgbClr val="0C45A6"/>
                </a:solidFill>
                <a:latin typeface="Montserrat Bold"/>
              </a:rPr>
              <a:t>Просмотреть</a:t>
            </a:r>
            <a:r>
              <a:rPr lang="en-US" sz="3999" dirty="0">
                <a:solidFill>
                  <a:srgbClr val="0C45A6"/>
                </a:solidFill>
                <a:latin typeface="Montserrat Bold"/>
              </a:rPr>
              <a:t> </a:t>
            </a:r>
            <a:r>
              <a:rPr lang="en-US" sz="3999" dirty="0" err="1">
                <a:solidFill>
                  <a:srgbClr val="0C45A6"/>
                </a:solidFill>
                <a:latin typeface="Montserrat Bold"/>
              </a:rPr>
              <a:t>мероприятия</a:t>
            </a:r>
            <a:endParaRPr lang="en-US" sz="3999" dirty="0">
              <a:solidFill>
                <a:srgbClr val="0C45A6"/>
              </a:solidFill>
              <a:latin typeface="Montserrat Bold"/>
            </a:endParaRPr>
          </a:p>
          <a:p>
            <a:pPr>
              <a:lnSpc>
                <a:spcPts val="5599"/>
              </a:lnSpc>
              <a:spcBef>
                <a:spcPct val="0"/>
              </a:spcBef>
            </a:pPr>
            <a:endParaRPr lang="en-US" sz="3999" dirty="0">
              <a:solidFill>
                <a:srgbClr val="0C45A6"/>
              </a:solidFill>
              <a:latin typeface="Montserrat Bold"/>
            </a:endParaRPr>
          </a:p>
          <a:p>
            <a:pPr>
              <a:lnSpc>
                <a:spcPts val="5599"/>
              </a:lnSpc>
              <a:spcBef>
                <a:spcPct val="0"/>
              </a:spcBef>
            </a:pPr>
            <a:r>
              <a:rPr lang="ru-RU" sz="3999" dirty="0">
                <a:solidFill>
                  <a:srgbClr val="0C45A6"/>
                </a:solidFill>
                <a:latin typeface="Montserrat Bold"/>
              </a:rPr>
              <a:t>Зарегистрироваться</a:t>
            </a:r>
            <a:r>
              <a:rPr lang="en-US" sz="3999" dirty="0">
                <a:solidFill>
                  <a:srgbClr val="0C45A6"/>
                </a:solidFill>
                <a:latin typeface="Montserrat Bold"/>
              </a:rPr>
              <a:t> </a:t>
            </a:r>
            <a:r>
              <a:rPr lang="en-US" sz="3999" dirty="0" err="1">
                <a:solidFill>
                  <a:srgbClr val="0C45A6"/>
                </a:solidFill>
                <a:latin typeface="Montserrat Bold"/>
              </a:rPr>
              <a:t>на</a:t>
            </a:r>
            <a:r>
              <a:rPr lang="en-US" sz="3999" dirty="0">
                <a:solidFill>
                  <a:srgbClr val="0C45A6"/>
                </a:solidFill>
                <a:latin typeface="Montserrat Bold"/>
              </a:rPr>
              <a:t> </a:t>
            </a:r>
            <a:r>
              <a:rPr lang="en-US" sz="3999" dirty="0" err="1">
                <a:solidFill>
                  <a:srgbClr val="0C45A6"/>
                </a:solidFill>
                <a:latin typeface="Montserrat Bold"/>
              </a:rPr>
              <a:t>мероприятие</a:t>
            </a:r>
            <a:endParaRPr lang="en-US" sz="3999" dirty="0">
              <a:solidFill>
                <a:srgbClr val="0C45A6"/>
              </a:solidFill>
              <a:latin typeface="Montserrat Bold"/>
            </a:endParaRPr>
          </a:p>
          <a:p>
            <a:pPr>
              <a:lnSpc>
                <a:spcPts val="5599"/>
              </a:lnSpc>
              <a:spcBef>
                <a:spcPct val="0"/>
              </a:spcBef>
            </a:pPr>
            <a:endParaRPr lang="en-US" sz="3999" dirty="0">
              <a:solidFill>
                <a:srgbClr val="0C45A6"/>
              </a:solidFill>
              <a:latin typeface="Montserrat Bold"/>
            </a:endParaRPr>
          </a:p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C45A6"/>
                </a:solidFill>
                <a:latin typeface="Montserrat Bold"/>
              </a:rPr>
              <a:t>Подтвердить</a:t>
            </a:r>
            <a:r>
              <a:rPr lang="en-US" sz="3999" dirty="0">
                <a:solidFill>
                  <a:srgbClr val="0C45A6"/>
                </a:solidFill>
                <a:latin typeface="Montserrat Bold"/>
              </a:rPr>
              <a:t> </a:t>
            </a:r>
            <a:r>
              <a:rPr lang="en-US" sz="3999" dirty="0" err="1">
                <a:solidFill>
                  <a:srgbClr val="0C45A6"/>
                </a:solidFill>
                <a:latin typeface="Montserrat Bold"/>
              </a:rPr>
              <a:t>присутствие</a:t>
            </a:r>
            <a:endParaRPr lang="en-US" sz="3999" dirty="0">
              <a:solidFill>
                <a:srgbClr val="0C45A6"/>
              </a:solidFill>
              <a:latin typeface="Montserrat Bold"/>
            </a:endParaRPr>
          </a:p>
        </p:txBody>
      </p:sp>
      <p:sp>
        <p:nvSpPr>
          <p:cNvPr id="11" name="AutoShape 11"/>
          <p:cNvSpPr/>
          <p:nvPr/>
        </p:nvSpPr>
        <p:spPr>
          <a:xfrm rot="5400000">
            <a:off x="13496073" y="4749048"/>
            <a:ext cx="731755" cy="0"/>
          </a:xfrm>
          <a:prstGeom prst="line">
            <a:avLst/>
          </a:prstGeom>
          <a:ln w="57150" cap="flat">
            <a:solidFill>
              <a:srgbClr val="16214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 rot="5400000">
            <a:off x="13496073" y="6819134"/>
            <a:ext cx="731755" cy="0"/>
          </a:xfrm>
          <a:prstGeom prst="line">
            <a:avLst/>
          </a:prstGeom>
          <a:ln w="57150" cap="flat">
            <a:solidFill>
              <a:srgbClr val="16214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Номер слайда 9">
            <a:extLst>
              <a:ext uri="{FF2B5EF4-FFF2-40B4-BE49-F238E27FC236}">
                <a16:creationId xmlns:a16="http://schemas.microsoft.com/office/drawing/2014/main" id="{981D2745-9B68-47D4-9212-329764AC0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</a:t>
            </a:fld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5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378186"/>
            <a:ext cx="18288000" cy="908814"/>
          </a:xfrm>
          <a:prstGeom prst="rect">
            <a:avLst/>
          </a:prstGeom>
          <a:solidFill>
            <a:srgbClr val="16214B">
              <a:alpha val="67843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230481" y="1734403"/>
            <a:ext cx="8115300" cy="1817890"/>
            <a:chOff x="0" y="0"/>
            <a:chExt cx="10820400" cy="2423853"/>
          </a:xfrm>
        </p:grpSpPr>
        <p:grpSp>
          <p:nvGrpSpPr>
            <p:cNvPr id="4" name="Group 4"/>
            <p:cNvGrpSpPr/>
            <p:nvPr/>
          </p:nvGrpSpPr>
          <p:grpSpPr>
            <a:xfrm>
              <a:off x="223520" y="0"/>
              <a:ext cx="10596880" cy="2423853"/>
              <a:chOff x="0" y="0"/>
              <a:chExt cx="8421218" cy="192620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421218" cy="1926208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1926208">
                    <a:moveTo>
                      <a:pt x="8296758" y="1926208"/>
                    </a:moveTo>
                    <a:lnTo>
                      <a:pt x="124460" y="1926208"/>
                    </a:lnTo>
                    <a:cubicBezTo>
                      <a:pt x="55880" y="1926208"/>
                      <a:pt x="0" y="1870328"/>
                      <a:pt x="0" y="180174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1801748"/>
                    </a:lnTo>
                    <a:cubicBezTo>
                      <a:pt x="8421218" y="1870328"/>
                      <a:pt x="8365338" y="1926208"/>
                      <a:pt x="8296758" y="192620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678927" y="211941"/>
              <a:ext cx="1691283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C45A6"/>
                  </a:solidFill>
                  <a:latin typeface="Open Sans Extra Bold"/>
                </a:rPr>
                <a:t>Гость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68344"/>
              <a:ext cx="10820400" cy="1074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Просмотр новостей и коллективов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Авторизация через кампус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0481" y="3901965"/>
            <a:ext cx="8115300" cy="2793250"/>
            <a:chOff x="0" y="0"/>
            <a:chExt cx="10820400" cy="3724333"/>
          </a:xfrm>
        </p:grpSpPr>
        <p:grpSp>
          <p:nvGrpSpPr>
            <p:cNvPr id="9" name="Group 9"/>
            <p:cNvGrpSpPr/>
            <p:nvPr/>
          </p:nvGrpSpPr>
          <p:grpSpPr>
            <a:xfrm>
              <a:off x="223520" y="0"/>
              <a:ext cx="10596880" cy="3724333"/>
              <a:chOff x="0" y="0"/>
              <a:chExt cx="8421218" cy="295968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421218" cy="2959684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2959684">
                    <a:moveTo>
                      <a:pt x="8296758" y="2959684"/>
                    </a:moveTo>
                    <a:lnTo>
                      <a:pt x="124460" y="2959684"/>
                    </a:lnTo>
                    <a:cubicBezTo>
                      <a:pt x="55880" y="2959684"/>
                      <a:pt x="0" y="2903804"/>
                      <a:pt x="0" y="28352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2835224"/>
                    </a:lnTo>
                    <a:cubicBezTo>
                      <a:pt x="8421218" y="2903804"/>
                      <a:pt x="8365338" y="2959684"/>
                      <a:pt x="8296758" y="295968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678927" y="216462"/>
              <a:ext cx="3194963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C45A6"/>
                  </a:solidFill>
                  <a:latin typeface="Open Sans Extra Bold"/>
                </a:rPr>
                <a:t>Участник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68344"/>
              <a:ext cx="10820400" cy="2192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Вступление в коллектив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Просмотр расписания по внеучебной деятельности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Личный кабинет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30481" y="6923815"/>
            <a:ext cx="8115300" cy="3104098"/>
            <a:chOff x="0" y="0"/>
            <a:chExt cx="10820400" cy="4138798"/>
          </a:xfrm>
        </p:grpSpPr>
        <p:grpSp>
          <p:nvGrpSpPr>
            <p:cNvPr id="14" name="Group 14"/>
            <p:cNvGrpSpPr/>
            <p:nvPr/>
          </p:nvGrpSpPr>
          <p:grpSpPr>
            <a:xfrm>
              <a:off x="223520" y="0"/>
              <a:ext cx="10596880" cy="4138798"/>
              <a:chOff x="0" y="0"/>
              <a:chExt cx="8421218" cy="328905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421218" cy="3289055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3289055">
                    <a:moveTo>
                      <a:pt x="8296758" y="3289055"/>
                    </a:moveTo>
                    <a:lnTo>
                      <a:pt x="124460" y="3289055"/>
                    </a:lnTo>
                    <a:cubicBezTo>
                      <a:pt x="55880" y="3289055"/>
                      <a:pt x="0" y="3233175"/>
                      <a:pt x="0" y="316459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3164595"/>
                    </a:lnTo>
                    <a:cubicBezTo>
                      <a:pt x="8421218" y="3233175"/>
                      <a:pt x="8365338" y="3289055"/>
                      <a:pt x="8296758" y="328905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678927" y="209550"/>
              <a:ext cx="8600083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C45A6"/>
                  </a:solidFill>
                  <a:latin typeface="Open Sans Extra Bold"/>
                </a:rPr>
                <a:t>Руководитель коллектива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0C45A6"/>
                </a:solidFill>
                <a:latin typeface="Open Sans Extra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68344"/>
              <a:ext cx="10820400" cy="2750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Управление набором новых участников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Создание внутри-коллективного мероприятия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Ведение посещаемости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Управление участниками коллектива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Просмотр статистики по коллективу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16441" y="1645291"/>
            <a:ext cx="8115300" cy="1996112"/>
            <a:chOff x="0" y="0"/>
            <a:chExt cx="10820400" cy="2661483"/>
          </a:xfrm>
        </p:grpSpPr>
        <p:grpSp>
          <p:nvGrpSpPr>
            <p:cNvPr id="19" name="Group 19"/>
            <p:cNvGrpSpPr/>
            <p:nvPr/>
          </p:nvGrpSpPr>
          <p:grpSpPr>
            <a:xfrm>
              <a:off x="223520" y="0"/>
              <a:ext cx="10596880" cy="2661483"/>
              <a:chOff x="0" y="0"/>
              <a:chExt cx="8421218" cy="211505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421218" cy="2115050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2115050">
                    <a:moveTo>
                      <a:pt x="8296758" y="2115050"/>
                    </a:moveTo>
                    <a:lnTo>
                      <a:pt x="124460" y="2115050"/>
                    </a:lnTo>
                    <a:cubicBezTo>
                      <a:pt x="55880" y="2115050"/>
                      <a:pt x="0" y="2059170"/>
                      <a:pt x="0" y="199059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1990590"/>
                    </a:lnTo>
                    <a:cubicBezTo>
                      <a:pt x="8421218" y="2059170"/>
                      <a:pt x="8365338" y="2115050"/>
                      <a:pt x="8296758" y="211505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678927" y="211941"/>
              <a:ext cx="9859923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C45A6"/>
                  </a:solidFill>
                  <a:latin typeface="Open Sans Extra Bold"/>
                </a:rPr>
                <a:t>Ответственный по направлению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0C45A6"/>
                </a:solidFill>
                <a:latin typeface="Open Sans Extra Bold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91391"/>
              <a:ext cx="10820400" cy="1633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Просмотр статистики и отчетности по коллективам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Создание новых коллективов 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816441" y="4451768"/>
            <a:ext cx="8115300" cy="2214130"/>
            <a:chOff x="0" y="0"/>
            <a:chExt cx="10820400" cy="2952173"/>
          </a:xfrm>
        </p:grpSpPr>
        <p:grpSp>
          <p:nvGrpSpPr>
            <p:cNvPr id="24" name="Group 24"/>
            <p:cNvGrpSpPr/>
            <p:nvPr/>
          </p:nvGrpSpPr>
          <p:grpSpPr>
            <a:xfrm>
              <a:off x="223520" y="0"/>
              <a:ext cx="10596880" cy="2952173"/>
              <a:chOff x="0" y="0"/>
              <a:chExt cx="8421218" cy="234605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421218" cy="2346058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2346058">
                    <a:moveTo>
                      <a:pt x="8296758" y="2346058"/>
                    </a:moveTo>
                    <a:lnTo>
                      <a:pt x="124460" y="2346058"/>
                    </a:lnTo>
                    <a:cubicBezTo>
                      <a:pt x="55880" y="2346058"/>
                      <a:pt x="0" y="2290178"/>
                      <a:pt x="0" y="222159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2221598"/>
                    </a:lnTo>
                    <a:cubicBezTo>
                      <a:pt x="8421218" y="2290178"/>
                      <a:pt x="8365338" y="2346058"/>
                      <a:pt x="8296758" y="234605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678927" y="216462"/>
              <a:ext cx="9244885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C45A6"/>
                  </a:solidFill>
                  <a:latin typeface="Open Sans Extra Bold"/>
                </a:rPr>
                <a:t>Ответственный за ИрНИТУ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0C45A6"/>
                </a:solidFill>
                <a:latin typeface="Open Sans Extra Bold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068344"/>
              <a:ext cx="10820400" cy="1633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Просмотр статистики и отчетности по коллективам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Назначение ответственных по направлениям 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816441" y="7476261"/>
            <a:ext cx="8115300" cy="1999205"/>
            <a:chOff x="0" y="0"/>
            <a:chExt cx="10820400" cy="2665607"/>
          </a:xfrm>
        </p:grpSpPr>
        <p:grpSp>
          <p:nvGrpSpPr>
            <p:cNvPr id="29" name="Group 29"/>
            <p:cNvGrpSpPr/>
            <p:nvPr/>
          </p:nvGrpSpPr>
          <p:grpSpPr>
            <a:xfrm>
              <a:off x="223520" y="0"/>
              <a:ext cx="10596880" cy="2665607"/>
              <a:chOff x="0" y="0"/>
              <a:chExt cx="8421218" cy="2118327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421218" cy="2118327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2118327">
                    <a:moveTo>
                      <a:pt x="8296758" y="2118327"/>
                    </a:moveTo>
                    <a:lnTo>
                      <a:pt x="124460" y="2118327"/>
                    </a:lnTo>
                    <a:cubicBezTo>
                      <a:pt x="55880" y="2118327"/>
                      <a:pt x="0" y="2062447"/>
                      <a:pt x="0" y="199386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1993867"/>
                    </a:lnTo>
                    <a:cubicBezTo>
                      <a:pt x="8421218" y="2062447"/>
                      <a:pt x="8365338" y="2118327"/>
                      <a:pt x="8296758" y="211832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678927" y="209550"/>
              <a:ext cx="10141473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C45A6"/>
                  </a:solidFill>
                  <a:latin typeface="Open Sans Extra Bold"/>
                </a:rPr>
                <a:t>Нестандартные роли (пр. Медиацентр ИрНИТУ)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792539"/>
              <a:ext cx="10820400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Создание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медиа-контента</a:t>
              </a:r>
              <a:endParaRPr lang="en-US" sz="2400" dirty="0">
                <a:solidFill>
                  <a:srgbClr val="000000"/>
                </a:solidFill>
                <a:latin typeface="Open Sans"/>
              </a:endParaRPr>
            </a:p>
          </p:txBody>
        </p:sp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539404" y="5110210"/>
            <a:ext cx="1806377" cy="1806377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38418" y="1904103"/>
            <a:ext cx="1807363" cy="1807363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028700" y="530622"/>
            <a:ext cx="6974398" cy="939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73"/>
              </a:lnSpc>
            </a:pPr>
            <a:r>
              <a:rPr lang="en-US" sz="5825">
                <a:solidFill>
                  <a:srgbClr val="FFFFFF"/>
                </a:solidFill>
                <a:latin typeface="Montserrat Semi-Bold"/>
              </a:rPr>
              <a:t>Функции и Роли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38418" y="8417354"/>
            <a:ext cx="1807363" cy="1807363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56112" y="2047963"/>
            <a:ext cx="1806377" cy="1806377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356112" y="4451768"/>
            <a:ext cx="1807363" cy="1807363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56112" y="7869115"/>
            <a:ext cx="1806377" cy="1806377"/>
          </a:xfrm>
          <a:prstGeom prst="rect">
            <a:avLst/>
          </a:prstGeom>
        </p:spPr>
      </p:pic>
      <p:sp>
        <p:nvSpPr>
          <p:cNvPr id="43" name="Номер слайда 9">
            <a:extLst>
              <a:ext uri="{FF2B5EF4-FFF2-40B4-BE49-F238E27FC236}">
                <a16:creationId xmlns:a16="http://schemas.microsoft.com/office/drawing/2014/main" id="{07FCFC82-AA81-499A-89E9-D2317BC5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</a:t>
            </a:fld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1149" y="497676"/>
            <a:ext cx="8723781" cy="1062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39"/>
              </a:lnSpc>
            </a:pPr>
            <a:r>
              <a:rPr lang="en-US" sz="7032">
                <a:solidFill>
                  <a:srgbClr val="0C45A6"/>
                </a:solidFill>
                <a:latin typeface="Montserrat Semi-Bold"/>
              </a:rPr>
              <a:t>АРХИТЕКТУРА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551035" y="497676"/>
            <a:ext cx="3276260" cy="3177972"/>
          </a:xfrm>
          <a:prstGeom prst="rect">
            <a:avLst/>
          </a:prstGeom>
        </p:spPr>
      </p:pic>
      <p:sp>
        <p:nvSpPr>
          <p:cNvPr id="7" name="Номер слайда 9">
            <a:extLst>
              <a:ext uri="{FF2B5EF4-FFF2-40B4-BE49-F238E27FC236}">
                <a16:creationId xmlns:a16="http://schemas.microsoft.com/office/drawing/2014/main" id="{FAAD9B8F-1D68-4638-8103-363836DF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</a:t>
            </a:fld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145742"/>
          </a:xfrm>
          <a:prstGeom prst="rect">
            <a:avLst/>
          </a:prstGeom>
          <a:solidFill>
            <a:srgbClr val="FDCF6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47122" y="2299565"/>
            <a:ext cx="7393756" cy="765460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87055"/>
            <a:ext cx="9627794" cy="1083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C45A6"/>
                </a:solidFill>
                <a:latin typeface="Montserrat Semi-Bold"/>
              </a:rPr>
              <a:t>СТРУКТУРА САЙТА</a:t>
            </a:r>
          </a:p>
        </p:txBody>
      </p:sp>
      <p:sp>
        <p:nvSpPr>
          <p:cNvPr id="8" name="Номер слайда 9">
            <a:extLst>
              <a:ext uri="{FF2B5EF4-FFF2-40B4-BE49-F238E27FC236}">
                <a16:creationId xmlns:a16="http://schemas.microsoft.com/office/drawing/2014/main" id="{62502A72-2ECF-4A7D-BEA8-733040A66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6</a:t>
            </a:fld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5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278475" y="0"/>
            <a:ext cx="9525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524533" y="5679947"/>
            <a:ext cx="2625991" cy="411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47470" y="1628250"/>
            <a:ext cx="14593060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7"/>
              </a:lnSpc>
            </a:pPr>
            <a:r>
              <a:rPr lang="en-US" sz="6530">
                <a:solidFill>
                  <a:srgbClr val="FDCF60"/>
                </a:solidFill>
                <a:latin typeface="Montserrat Semi-Bold"/>
              </a:rPr>
              <a:t>ВИДЕО ДЕМОНСТРАЦИЯ</a:t>
            </a:r>
          </a:p>
          <a:p>
            <a:pPr algn="ctr">
              <a:lnSpc>
                <a:spcPts val="7837"/>
              </a:lnSpc>
            </a:pPr>
            <a:r>
              <a:rPr lang="en-US" sz="6530">
                <a:solidFill>
                  <a:srgbClr val="FDCF60"/>
                </a:solidFill>
                <a:latin typeface="Montserrat Semi-Bold"/>
              </a:rPr>
              <a:t>САЙТА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0" y="3146456"/>
            <a:ext cx="7556131" cy="7140544"/>
          </a:xfrm>
          <a:prstGeom prst="rect">
            <a:avLst/>
          </a:prstGeom>
        </p:spPr>
      </p:pic>
      <p:sp>
        <p:nvSpPr>
          <p:cNvPr id="9" name="Номер слайда 9">
            <a:extLst>
              <a:ext uri="{FF2B5EF4-FFF2-40B4-BE49-F238E27FC236}">
                <a16:creationId xmlns:a16="http://schemas.microsoft.com/office/drawing/2014/main" id="{040EC263-2F8B-44F6-B0EF-D4676FEB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7</a:t>
            </a:fld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378186"/>
            <a:ext cx="18288000" cy="908814"/>
          </a:xfrm>
          <a:prstGeom prst="rect">
            <a:avLst/>
          </a:prstGeom>
          <a:solidFill>
            <a:srgbClr val="FDCF60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2892913"/>
            <a:ext cx="6541401" cy="2376107"/>
            <a:chOff x="0" y="0"/>
            <a:chExt cx="1722838" cy="6258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22838" cy="625806"/>
            </a:xfrm>
            <a:custGeom>
              <a:avLst/>
              <a:gdLst/>
              <a:ahLst/>
              <a:cxnLst/>
              <a:rect l="l" t="t" r="r" b="b"/>
              <a:pathLst>
                <a:path w="1722838" h="625806">
                  <a:moveTo>
                    <a:pt x="0" y="0"/>
                  </a:moveTo>
                  <a:lnTo>
                    <a:pt x="1722838" y="0"/>
                  </a:lnTo>
                  <a:lnTo>
                    <a:pt x="1722838" y="625806"/>
                  </a:lnTo>
                  <a:lnTo>
                    <a:pt x="0" y="625806"/>
                  </a:lnTo>
                  <a:close/>
                </a:path>
              </a:pathLst>
            </a:custGeom>
            <a:solidFill>
              <a:srgbClr val="0C45A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21315" y="481012"/>
            <a:ext cx="14694053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0C45A6"/>
                </a:solidFill>
                <a:latin typeface="Montserrat Semi-Bold"/>
              </a:rPr>
              <a:t>МОБИЛЬНОЕ ПРИЛОЖЕНИЕ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688859"/>
            <a:ext cx="263529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C45A6"/>
                </a:solidFill>
                <a:latin typeface="Montserrat Bold"/>
              </a:rPr>
              <a:t>Студент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26206" y="1688859"/>
            <a:ext cx="433309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C45A6"/>
                </a:solidFill>
                <a:latin typeface="Montserrat Bold"/>
              </a:rPr>
              <a:t>Ответственный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8122" y="3043684"/>
            <a:ext cx="1250038" cy="50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8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248435" y="2982294"/>
            <a:ext cx="375550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DCF60"/>
                </a:solidFill>
                <a:latin typeface="Montserrat Bold"/>
              </a:rPr>
              <a:t>Мероприятия</a:t>
            </a:r>
            <a:endParaRPr lang="en-US" sz="3000" dirty="0">
              <a:solidFill>
                <a:srgbClr val="FDCF60"/>
              </a:solidFill>
              <a:latin typeface="Montserra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3513293"/>
            <a:ext cx="6519953" cy="165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6" lvl="1" indent="-259083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Просмотр мероприятий</a:t>
            </a:r>
          </a:p>
          <a:p>
            <a:pPr marL="518166" lvl="1" indent="-259083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Фильтрация мероприятий</a:t>
            </a:r>
          </a:p>
          <a:p>
            <a:pPr marL="518166" lvl="1" indent="-259083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Поиск определенного мероприятия</a:t>
            </a:r>
          </a:p>
          <a:p>
            <a:pPr marL="518166" lvl="1" indent="-259083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Регистрация на мероприятие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5802420"/>
            <a:ext cx="6541401" cy="3487436"/>
            <a:chOff x="0" y="0"/>
            <a:chExt cx="1722838" cy="9185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22838" cy="918502"/>
            </a:xfrm>
            <a:custGeom>
              <a:avLst/>
              <a:gdLst/>
              <a:ahLst/>
              <a:cxnLst/>
              <a:rect l="l" t="t" r="r" b="b"/>
              <a:pathLst>
                <a:path w="1722838" h="918502">
                  <a:moveTo>
                    <a:pt x="0" y="0"/>
                  </a:moveTo>
                  <a:lnTo>
                    <a:pt x="1722838" y="0"/>
                  </a:lnTo>
                  <a:lnTo>
                    <a:pt x="1722838" y="918502"/>
                  </a:lnTo>
                  <a:lnTo>
                    <a:pt x="0" y="918502"/>
                  </a:lnTo>
                  <a:close/>
                </a:path>
              </a:pathLst>
            </a:custGeom>
            <a:solidFill>
              <a:srgbClr val="0C45A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18122" y="5953191"/>
            <a:ext cx="1250038" cy="50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8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1248434" y="5891801"/>
            <a:ext cx="5152365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DCF60"/>
                </a:solidFill>
                <a:latin typeface="Montserrat Bold"/>
              </a:rPr>
              <a:t>Мои</a:t>
            </a:r>
            <a:r>
              <a:rPr lang="en-US" sz="3000" dirty="0">
                <a:solidFill>
                  <a:srgbClr val="FDCF60"/>
                </a:solidFill>
                <a:latin typeface="Montserrat Bold"/>
              </a:rPr>
              <a:t> </a:t>
            </a:r>
            <a:r>
              <a:rPr lang="en-US" sz="3000" dirty="0" err="1">
                <a:solidFill>
                  <a:srgbClr val="FDCF60"/>
                </a:solidFill>
                <a:latin typeface="Montserrat Bold"/>
              </a:rPr>
              <a:t>мероприятия</a:t>
            </a:r>
            <a:endParaRPr lang="en-US" sz="3000" dirty="0">
              <a:solidFill>
                <a:srgbClr val="FDCF60"/>
              </a:solidFill>
              <a:latin typeface="Montserrat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48435" y="6695076"/>
            <a:ext cx="6059036" cy="249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6" lvl="1" indent="-259083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Отмена регистрации</a:t>
            </a:r>
          </a:p>
          <a:p>
            <a:pPr marL="518166" lvl="1" indent="-259083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Сохранение пропуска на мероприятие</a:t>
            </a:r>
          </a:p>
          <a:p>
            <a:pPr marL="518166" lvl="1" indent="-259083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Добавление мероприятия в календарь</a:t>
            </a:r>
          </a:p>
          <a:p>
            <a:pPr marL="518166" lvl="1" indent="-259083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Формирование QR-кода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717899" y="2892913"/>
            <a:ext cx="6541401" cy="3183687"/>
            <a:chOff x="0" y="0"/>
            <a:chExt cx="1722838" cy="8385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22838" cy="838502"/>
            </a:xfrm>
            <a:custGeom>
              <a:avLst/>
              <a:gdLst/>
              <a:ahLst/>
              <a:cxnLst/>
              <a:rect l="l" t="t" r="r" b="b"/>
              <a:pathLst>
                <a:path w="1722838" h="838502">
                  <a:moveTo>
                    <a:pt x="0" y="0"/>
                  </a:moveTo>
                  <a:lnTo>
                    <a:pt x="1722838" y="0"/>
                  </a:lnTo>
                  <a:lnTo>
                    <a:pt x="1722838" y="838502"/>
                  </a:lnTo>
                  <a:lnTo>
                    <a:pt x="0" y="838502"/>
                  </a:lnTo>
                  <a:close/>
                </a:path>
              </a:pathLst>
            </a:custGeom>
            <a:solidFill>
              <a:srgbClr val="0C45A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007321" y="3043684"/>
            <a:ext cx="1250038" cy="50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8"/>
              </a:lnSpc>
            </a:pPr>
            <a:endParaRPr/>
          </a:p>
        </p:txBody>
      </p:sp>
      <p:sp>
        <p:nvSpPr>
          <p:cNvPr id="22" name="TextBox 22"/>
          <p:cNvSpPr txBox="1"/>
          <p:nvPr/>
        </p:nvSpPr>
        <p:spPr>
          <a:xfrm>
            <a:off x="10937634" y="2982294"/>
            <a:ext cx="375550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DCF60"/>
                </a:solidFill>
                <a:latin typeface="Montserrat Bold"/>
              </a:rPr>
              <a:t>Мероприятия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937634" y="3513293"/>
            <a:ext cx="6059036" cy="249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6" lvl="1" indent="-259083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Просмотр мероприятий</a:t>
            </a:r>
          </a:p>
          <a:p>
            <a:pPr marL="518166" lvl="1" indent="-259083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Фильтрация мероприятий</a:t>
            </a:r>
          </a:p>
          <a:p>
            <a:pPr marL="518166" lvl="1" indent="-259083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Поиск определенного мероприятия</a:t>
            </a:r>
          </a:p>
          <a:p>
            <a:pPr marL="518166" lvl="1" indent="-259083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Просмотр статистики мероприятия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717899" y="6610000"/>
            <a:ext cx="6541401" cy="1981666"/>
            <a:chOff x="0" y="0"/>
            <a:chExt cx="1722838" cy="5219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722838" cy="521920"/>
            </a:xfrm>
            <a:custGeom>
              <a:avLst/>
              <a:gdLst/>
              <a:ahLst/>
              <a:cxnLst/>
              <a:rect l="l" t="t" r="r" b="b"/>
              <a:pathLst>
                <a:path w="1722838" h="521920">
                  <a:moveTo>
                    <a:pt x="0" y="0"/>
                  </a:moveTo>
                  <a:lnTo>
                    <a:pt x="1722838" y="0"/>
                  </a:lnTo>
                  <a:lnTo>
                    <a:pt x="1722838" y="521920"/>
                  </a:lnTo>
                  <a:lnTo>
                    <a:pt x="0" y="521920"/>
                  </a:lnTo>
                  <a:close/>
                </a:path>
              </a:pathLst>
            </a:custGeom>
            <a:solidFill>
              <a:srgbClr val="0C45A6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947614">
            <a:off x="16113809" y="7745062"/>
            <a:ext cx="1348686" cy="2482089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1007321" y="6760771"/>
            <a:ext cx="1250038" cy="50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8"/>
              </a:lnSpc>
            </a:pPr>
            <a:endParaRPr/>
          </a:p>
        </p:txBody>
      </p:sp>
      <p:sp>
        <p:nvSpPr>
          <p:cNvPr id="29" name="TextBox 29"/>
          <p:cNvSpPr txBox="1"/>
          <p:nvPr/>
        </p:nvSpPr>
        <p:spPr>
          <a:xfrm>
            <a:off x="10937634" y="6699381"/>
            <a:ext cx="6541400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DCF60"/>
                </a:solidFill>
                <a:latin typeface="Montserrat Bold"/>
              </a:rPr>
              <a:t>Подтверждение</a:t>
            </a:r>
            <a:r>
              <a:rPr lang="en-US" sz="3000" dirty="0">
                <a:solidFill>
                  <a:srgbClr val="FDCF60"/>
                </a:solidFill>
                <a:latin typeface="Montserrat Bold"/>
              </a:rPr>
              <a:t> </a:t>
            </a:r>
            <a:r>
              <a:rPr lang="en-US" sz="3000" dirty="0" err="1">
                <a:solidFill>
                  <a:srgbClr val="FDCF60"/>
                </a:solidFill>
                <a:latin typeface="Montserrat Bold"/>
              </a:rPr>
              <a:t>присутствия</a:t>
            </a:r>
            <a:endParaRPr lang="en-US" sz="3000" dirty="0">
              <a:solidFill>
                <a:srgbClr val="FDCF60"/>
              </a:solidFill>
              <a:latin typeface="Montserrat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937634" y="7230380"/>
            <a:ext cx="6059036" cy="123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6" lvl="1" indent="-259083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Считывание QR-кода</a:t>
            </a:r>
          </a:p>
          <a:p>
            <a:pPr marL="518166" lvl="1" indent="-259083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Подтверждение присутствия студента</a:t>
            </a:r>
          </a:p>
        </p:txBody>
      </p:sp>
      <p:sp>
        <p:nvSpPr>
          <p:cNvPr id="34" name="Номер слайда 9">
            <a:extLst>
              <a:ext uri="{FF2B5EF4-FFF2-40B4-BE49-F238E27FC236}">
                <a16:creationId xmlns:a16="http://schemas.microsoft.com/office/drawing/2014/main" id="{463E85DE-AA2F-4525-8D47-8A4E48DF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8</a:t>
            </a:fld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5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536261" y="0"/>
            <a:ext cx="7751739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086395" y="1028700"/>
            <a:ext cx="3798570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20425" y="2184349"/>
            <a:ext cx="3666601" cy="79436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696454" y="1405395"/>
            <a:ext cx="3538215" cy="766554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746037" y="2323423"/>
            <a:ext cx="3538215" cy="766554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55596" y="37423"/>
            <a:ext cx="8723781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FDCF60"/>
                </a:solidFill>
                <a:latin typeface="Montserrat Semi-Bold"/>
              </a:rPr>
              <a:t>ДЕМОНСТРАЦИЯ МОБИЛЬНОГО ПРИЛОЖЕНИЯ</a:t>
            </a:r>
          </a:p>
        </p:txBody>
      </p:sp>
      <p:sp>
        <p:nvSpPr>
          <p:cNvPr id="11" name="Номер слайда 9">
            <a:extLst>
              <a:ext uri="{FF2B5EF4-FFF2-40B4-BE49-F238E27FC236}">
                <a16:creationId xmlns:a16="http://schemas.microsoft.com/office/drawing/2014/main" id="{180C6428-7C28-4E5A-9FF8-41DC2496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9</a:t>
            </a:fld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273</Words>
  <Application>Microsoft Office PowerPoint</Application>
  <PresentationFormat>Произвольный</PresentationFormat>
  <Paragraphs>111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9" baseType="lpstr">
      <vt:lpstr>Montserrat Semi-Bold Bold</vt:lpstr>
      <vt:lpstr>Montserrat Bold</vt:lpstr>
      <vt:lpstr>Calibri</vt:lpstr>
      <vt:lpstr>Montserrat Semi-Bold</vt:lpstr>
      <vt:lpstr>Montserrat</vt:lpstr>
      <vt:lpstr>Open Sans</vt:lpstr>
      <vt:lpstr>Open Sans Extra Bold</vt:lpstr>
      <vt:lpstr>Open Sans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Желтый и Фиолетовый Корпоративная Командная Работа Основная Мысль Презентация</dc:title>
  <cp:lastModifiedBy>Данил Вовиков</cp:lastModifiedBy>
  <cp:revision>5</cp:revision>
  <dcterms:created xsi:type="dcterms:W3CDTF">2006-08-16T00:00:00Z</dcterms:created>
  <dcterms:modified xsi:type="dcterms:W3CDTF">2023-04-02T13:09:48Z</dcterms:modified>
  <dc:identifier>DAFe8ZWtdO4</dc:identifier>
</cp:coreProperties>
</file>